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Какая часть из опрошенных граждан субъекта РФ считает, что уровень коррупции в регионе: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%</c:v>
                </c:pt>
                <c:pt idx="1">
                  <c:v>Средний%</c:v>
                </c:pt>
                <c:pt idx="2">
                  <c:v>Низкий%</c:v>
                </c:pt>
                <c:pt idx="3">
                  <c:v>Иные ответы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0.26</c:v>
                </c:pt>
                <c:pt idx="1">
                  <c:v>0.2</c:v>
                </c:pt>
                <c:pt idx="2">
                  <c:v>0.23</c:v>
                </c:pt>
                <c:pt idx="3">
                  <c:v>0.31000000000000039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Какая часть из опрошенных граждан субъекта РФ оценивают работуорганов власти субъекта РФ (всех уровней) по противодействию коррупции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Положительно%</c:v>
                </c:pt>
                <c:pt idx="1">
                  <c:v>скорее положительно%</c:v>
                </c:pt>
                <c:pt idx="2">
                  <c:v>скорее отрицательно%</c:v>
                </c:pt>
                <c:pt idx="3">
                  <c:v>отрицательно%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0.54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DF4DA7-1511-4199-9D28-5BE3CE371E7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332656"/>
            <a:ext cx="5544616" cy="4308328"/>
          </a:xfrm>
        </p:spPr>
        <p:txBody>
          <a:bodyPr/>
          <a:lstStyle/>
          <a:p>
            <a:pPr algn="ctr"/>
            <a:r>
              <a:rPr lang="ru-RU" sz="4000" dirty="0" smtClean="0"/>
              <a:t>Отчет о выполнении плана в 2019 году по противодействию коррупции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301208"/>
            <a:ext cx="5114778" cy="1101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Администрация </a:t>
            </a:r>
          </a:p>
          <a:p>
            <a:pPr algn="ctr"/>
            <a:r>
              <a:rPr lang="ru-RU" dirty="0" smtClean="0"/>
              <a:t>Сладковского сельского поселения Слободо-Туринского муниципального района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791072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Liberation Serif" pitchFamily="18" charset="0"/>
              </a:rPr>
              <a:t>Распоряжение администрации Сладковского сельского поселения № 27/9 от 16.07.2018 г. « о назначении должностных лиц, ответственных за работу по профилактике коррупционных и иных правонарушений в администрации Сладковского сельского поселения»</a:t>
            </a:r>
            <a:endParaRPr lang="ru-RU" sz="18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pic>
        <p:nvPicPr>
          <p:cNvPr id="5" name="Содержимое 4" descr="ответсвенны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8744" y="2276475"/>
            <a:ext cx="3088561" cy="41798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latin typeface="Liberation Serif" pitchFamily="18" charset="0"/>
              </a:rPr>
              <a:t>меры по повышению эффективности выявления ситуаций конфликта интересов, принимаемые в муниципальном образовании </a:t>
            </a:r>
            <a:endParaRPr lang="ru-RU" sz="2000" dirty="0"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Liberation Serif" pitchFamily="18" charset="0"/>
              </a:rPr>
              <a:t>Осуществление </a:t>
            </a:r>
            <a:r>
              <a:rPr lang="ru-RU" dirty="0" smtClean="0">
                <a:latin typeface="Liberation Serif" pitchFamily="18" charset="0"/>
              </a:rPr>
              <a:t>контроля за предоставлением муниципальными служащими и лицами, замещающими муниципальные  должности, руководителями муниципальных учреждений сведений о доходах, об имуществе и обязательствах имущественного характера;</a:t>
            </a:r>
          </a:p>
          <a:p>
            <a:r>
              <a:rPr lang="ru-RU" dirty="0" smtClean="0">
                <a:latin typeface="Liberation Serif" pitchFamily="18" charset="0"/>
              </a:rPr>
              <a:t>Контроль </a:t>
            </a:r>
            <a:r>
              <a:rPr lang="ru-RU" dirty="0" smtClean="0">
                <a:latin typeface="Liberation Serif" pitchFamily="18" charset="0"/>
              </a:rPr>
              <a:t>за рассмотрением жалоб и заявлений граждан, содержащих</a:t>
            </a:r>
          </a:p>
          <a:p>
            <a:r>
              <a:rPr lang="ru-RU" dirty="0" smtClean="0">
                <a:latin typeface="Liberation Serif" pitchFamily="18" charset="0"/>
              </a:rPr>
              <a:t>факты злоупотребления служебным положением, вымогательства, взяток и другой информации коррупционной направленности в отношении лиц, замещающих муниципальные должности;</a:t>
            </a:r>
          </a:p>
          <a:p>
            <a:r>
              <a:rPr lang="ru-RU" dirty="0" smtClean="0">
                <a:latin typeface="Liberation Serif" pitchFamily="18" charset="0"/>
              </a:rPr>
              <a:t>Проведение </a:t>
            </a:r>
            <a:r>
              <a:rPr lang="ru-RU" dirty="0" smtClean="0">
                <a:latin typeface="Liberation Serif" pitchFamily="18" charset="0"/>
              </a:rPr>
              <a:t>обучающих мероприятий (семинары, круглые столы и т.п.) по вопросам профилактики и противодействия коррупции с муниципальными служащими; </a:t>
            </a:r>
          </a:p>
          <a:p>
            <a:r>
              <a:rPr lang="ru-RU" dirty="0" smtClean="0">
                <a:latin typeface="Liberation Serif" pitchFamily="18" charset="0"/>
              </a:rPr>
              <a:t>Проведение </a:t>
            </a:r>
            <a:r>
              <a:rPr lang="ru-RU" dirty="0" smtClean="0">
                <a:latin typeface="Liberation Serif" pitchFamily="18" charset="0"/>
              </a:rPr>
              <a:t>социологического опроса по антикоррупционной политике;</a:t>
            </a:r>
          </a:p>
          <a:p>
            <a:r>
              <a:rPr lang="ru-RU" dirty="0" smtClean="0">
                <a:latin typeface="Liberation Serif" pitchFamily="18" charset="0"/>
              </a:rPr>
              <a:t>Проведение </a:t>
            </a:r>
            <a:r>
              <a:rPr lang="ru-RU" dirty="0" smtClean="0">
                <a:latin typeface="Liberation Serif" pitchFamily="18" charset="0"/>
              </a:rPr>
              <a:t>проверок: достоверности и полноты сведений о доходах, об имуществе и обязательствах имущественного характера лиц, претендующих на замещение муниципальных должностей   и должностей муниципальной  службы, замещающих муниципальные должности,  должности муниципальной  службы в администрации сельского поселения  и членов их семей; соблюдения лицами, замещающими муниципальные  должности муниципальными служащими ограничений и запретов, установленных Федеральными законами от 02.03.2007 № 25-ФЗ «О муниципальной службе в  Российской Федерации» и от 25.12.2008 № 273-ФЗ «О противодействии коррупции»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429000" cy="15716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beration Serif" pitchFamily="18" charset="0"/>
              </a:rPr>
              <a:t>Сведения об анализе сведений о доходах, расходах, об имуществе и обязательствах имущественного характера, представляемых служащими</a:t>
            </a:r>
            <a:endParaRPr lang="ru-RU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2636912"/>
            <a:ext cx="3429000" cy="19202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Liberation Serif" pitchFamily="18" charset="0"/>
              </a:rPr>
              <a:t>Количество служащих,  предоставленные которыми сведения о доходах, расходах, об имуществе и обязательствах имущественного характера были проанализированы – </a:t>
            </a:r>
            <a:r>
              <a:rPr lang="ru-RU" sz="1800" u="sng" dirty="0" smtClean="0">
                <a:latin typeface="Liberation Serif" pitchFamily="18" charset="0"/>
              </a:rPr>
              <a:t>9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Liberation Serif" pitchFamily="18" charset="0"/>
              </a:rPr>
              <a:t>К</a:t>
            </a:r>
            <a:r>
              <a:rPr lang="ru-RU" sz="1800" dirty="0" smtClean="0">
                <a:latin typeface="Liberation Serif" pitchFamily="18" charset="0"/>
              </a:rPr>
              <a:t>оличество указанных проверок сведений, представляемых служащими  - </a:t>
            </a:r>
            <a:r>
              <a:rPr lang="ru-RU" sz="1800" u="sng" dirty="0" smtClean="0">
                <a:latin typeface="Liberation Serif" pitchFamily="18" charset="0"/>
              </a:rPr>
              <a:t>18</a:t>
            </a:r>
            <a:endParaRPr lang="ru-RU" sz="1800" u="sng" dirty="0">
              <a:latin typeface="Liberation Serif" pitchFamily="18" charset="0"/>
            </a:endParaRPr>
          </a:p>
        </p:txBody>
      </p:sp>
      <p:pic>
        <p:nvPicPr>
          <p:cNvPr id="7" name="Рисунок 6" descr="фото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450" r="1845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429000" cy="851520"/>
          </a:xfrm>
        </p:spPr>
        <p:txBody>
          <a:bodyPr>
            <a:normAutofit/>
          </a:bodyPr>
          <a:lstStyle/>
          <a:p>
            <a:pPr algn="ctr"/>
            <a:r>
              <a:rPr lang="ru-RU" sz="2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beration Serif" pitchFamily="18" charset="0"/>
              </a:rPr>
              <a:t>Количество проведенных заседаний комиссий всего 7 </a:t>
            </a:r>
            <a:endParaRPr lang="ru-RU" sz="2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556792"/>
            <a:ext cx="3429000" cy="364708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Liberation Serif" pitchFamily="18" charset="0"/>
              </a:rPr>
              <a:t>Количество служащих (граждан, ранее замещавших должности служащих) в отношении которых комиссия рассмотрела материалы  - 1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Liberation Serif" pitchFamily="18" charset="0"/>
              </a:rPr>
              <a:t>Дачи согласия на замещение должности в коммерческой организации и некоммерческой  организации либо на выполнение работы на условиях гражданско-правового договора – 2</a:t>
            </a:r>
          </a:p>
          <a:p>
            <a:pPr>
              <a:buFont typeface="Wingdings" pitchFamily="2" charset="2"/>
              <a:buChar char="q"/>
            </a:pPr>
            <a:endParaRPr lang="ru-RU" sz="1800" b="1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>
              <a:latin typeface="Liberation Serif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Рисунок 4" descr="370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46" r="16546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y7yHaDV_0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915054"/>
            <a:ext cx="3923928" cy="2942946"/>
          </a:xfrm>
          <a:prstGeom prst="rect">
            <a:avLst/>
          </a:prstGeom>
        </p:spPr>
      </p:pic>
      <p:pic>
        <p:nvPicPr>
          <p:cNvPr id="11" name="Содержимое 10" descr="TjET538KJz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518698">
            <a:off x="404416" y="1367181"/>
            <a:ext cx="4420527" cy="331539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Правовое</a:t>
            </a:r>
            <a:r>
              <a:rPr lang="ru-RU" dirty="0" smtClean="0"/>
              <a:t> и </a:t>
            </a:r>
            <a:r>
              <a:rPr lang="ru-RU" sz="3600" dirty="0" smtClean="0">
                <a:latin typeface="Liberation Serif" pitchFamily="18" charset="0"/>
              </a:rPr>
              <a:t>антикоррупционной </a:t>
            </a:r>
            <a:r>
              <a:rPr lang="ru-RU" sz="2200" dirty="0" smtClean="0">
                <a:latin typeface="Liberation Serif" pitchFamily="18" charset="0"/>
              </a:rPr>
              <a:t>просвещение муниципальных служащих</a:t>
            </a:r>
            <a:endParaRPr lang="ru-RU" dirty="0">
              <a:latin typeface="Liberation Serif" pitchFamily="18" charset="0"/>
            </a:endParaRPr>
          </a:p>
        </p:txBody>
      </p:sp>
      <p:pic>
        <p:nvPicPr>
          <p:cNvPr id="12" name="Рисунок 11" descr="WW9srPdCH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302433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64453"/>
            <a:ext cx="3816424" cy="519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39000" cy="1656184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/>
              <a:t>Постановление администрации Сладковского сельского поселения № 201/1 от 26.09.2018 г. </a:t>
            </a:r>
            <a:br>
              <a:rPr lang="ru-RU" sz="2000" dirty="0" smtClean="0"/>
            </a:br>
            <a:r>
              <a:rPr lang="ru-RU" sz="2000" dirty="0" smtClean="0"/>
              <a:t>«Об утверждении Плана мероприятий по противодействию в Сладковском сельском поселении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648072"/>
          </a:xfr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/>
              <a:t>Установленные целевые показатели эффективности реализации Муниципального плана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7239000" cy="5040560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latin typeface="Liberation Serif" pitchFamily="18" charset="0"/>
              </a:rPr>
              <a:t>1. </a:t>
            </a:r>
            <a:r>
              <a:rPr lang="ru-RU" sz="1400" dirty="0" smtClean="0">
                <a:latin typeface="Liberation Serif" pitchFamily="18" charset="0"/>
              </a:rPr>
              <a:t>Увеличение количества жителей Сладковского сельского поселения, оценивающих качество работы органов местного самоуправления по противодействию коррупции в Сладковском сельском поселении положительно или скорее положительно.</a:t>
            </a:r>
          </a:p>
          <a:p>
            <a:r>
              <a:rPr lang="ru-RU" sz="1400" dirty="0" smtClean="0">
                <a:latin typeface="Liberation Serif" pitchFamily="18" charset="0"/>
              </a:rPr>
              <a:t>Настоящий показатель исчисляется в процентном отношении от числа опрошенных и составляет ежегодное повышение количества вышеуказанных жителей не менее чем на 0,1 процента.</a:t>
            </a:r>
          </a:p>
          <a:p>
            <a:r>
              <a:rPr lang="ru-RU" sz="1400" dirty="0" smtClean="0">
                <a:latin typeface="Liberation Serif" pitchFamily="18" charset="0"/>
              </a:rPr>
              <a:t>Информация по настоящему показателю основывается на результатах социологического опроса уровня восприятия коррупции в Сладковском сельском поселении.</a:t>
            </a:r>
          </a:p>
          <a:p>
            <a:pPr lvl="0"/>
            <a:r>
              <a:rPr lang="ru-RU" sz="1400" dirty="0" smtClean="0">
                <a:latin typeface="Liberation Serif" pitchFamily="18" charset="0"/>
              </a:rPr>
              <a:t>Увеличение доли принятых в текущем году муниципальных нормативных правовых актов Сладковского сельского поселения, в отношении проектов которых проведена антикоррупционная экспертиза, от общего количества принятых в текущем году муниципальных нормативных правовых актов.</a:t>
            </a:r>
          </a:p>
          <a:p>
            <a:r>
              <a:rPr lang="ru-RU" sz="1400" dirty="0" smtClean="0">
                <a:latin typeface="Liberation Serif" pitchFamily="18" charset="0"/>
              </a:rPr>
              <a:t>Настоящий показатель исчисляется в процентном отношении от числа проектов муниципальных нормативных правовых актов Сладковского сельского поселения, в отношении которых проведена антикоррупционная экспертиза, и составляет ежегодное увеличение доли не менее чем на 1 процент.</a:t>
            </a:r>
          </a:p>
          <a:p>
            <a:pPr lvl="0"/>
            <a:r>
              <a:rPr lang="ru-RU" sz="1400" dirty="0" smtClean="0">
                <a:latin typeface="Liberation Serif" pitchFamily="18" charset="0"/>
              </a:rPr>
              <a:t>Увеличение доли муниципальных служащих Сладковского сельского поселения, своевременно представивших сведения о доходах, расходах, об имуществе и обязательствах имущественного характера, от общего числа муниципальных служащих Сладковского сельского поселения, обязанных представлять такие сведения.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Liberation Serif" pitchFamily="18" charset="0"/>
              </a:rPr>
              <a:t>Настоящий показатель исчисляется в процентном отношении числа муниципальных служащих, представивших своевременно сведения о доходах, об имуществе и обязательствах имущественного характера, от общего числа муниципальных служащих, обязанных представлять такие сведения, и составляет ежегодное сокращение доли не менее чем на 1 процент.</a:t>
            </a:r>
          </a:p>
          <a:p>
            <a:pPr lvl="0"/>
            <a:r>
              <a:rPr lang="ru-RU" sz="1600" dirty="0" smtClean="0">
                <a:latin typeface="Liberation Serif" pitchFamily="18" charset="0"/>
              </a:rPr>
              <a:t>Увеличение количества размещенных в средствах массовой информации информационных материалов антикоррупционной направленности.</a:t>
            </a:r>
          </a:p>
          <a:p>
            <a:r>
              <a:rPr lang="ru-RU" sz="1600" dirty="0" smtClean="0">
                <a:latin typeface="Liberation Serif" pitchFamily="18" charset="0"/>
              </a:rPr>
              <a:t>Настоящий показатель исчисляется в виде разницы между количеством размещенных в средствах массовой информации информационных материалов антикоррупционной направленности в текущем году и количеством размещенных в средствах массовой информации информационных материалов антикоррупционной направленности в предыдущем году и составляет ежегодное увеличение не менее чем на 1 единицу.</a:t>
            </a:r>
          </a:p>
          <a:p>
            <a:pPr>
              <a:buNone/>
            </a:pPr>
            <a:endParaRPr lang="ru-RU" sz="2800" dirty="0" smtClean="0">
              <a:latin typeface="Liberation Serif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648072"/>
          </a:xfr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/>
              <a:t>Установленные целевые показатели эффективности реализации Муниципального плана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Формы контроля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Liberation Serif" pitchFamily="18" charset="0"/>
              </a:rPr>
              <a:t>Комиссия  по координации работы по противодействию коррупции (ежеквартально)</a:t>
            </a:r>
          </a:p>
          <a:p>
            <a:r>
              <a:rPr lang="ru-RU" dirty="0" smtClean="0">
                <a:latin typeface="Liberation Serif" pitchFamily="18" charset="0"/>
              </a:rPr>
              <a:t>Комиссия по соблюдению требований к служебному поведению муниципальных служащих и урегулированию конфликта интересов (ежеквартально)</a:t>
            </a:r>
            <a:endParaRPr lang="ru-RU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Количество писем направленных в Департамент противодействия коррупции за 2019 год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237626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Liberation Serif" pitchFamily="18" charset="0"/>
              </a:rPr>
              <a:t>Направлено отчетов о выполнении  мероприятий согласно плану - 16</a:t>
            </a:r>
            <a:endParaRPr lang="ru-RU" sz="4000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социологического опроса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социологического опроса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5624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Принятые в 2019 году </a:t>
            </a:r>
            <a:r>
              <a:rPr lang="ru-RU" sz="2400" dirty="0" smtClean="0"/>
              <a:t>муниципальные </a:t>
            </a:r>
            <a:r>
              <a:rPr lang="ru-RU" sz="2400" dirty="0" smtClean="0"/>
              <a:t>нормативно-правовые акты в отношении проектов которых </a:t>
            </a:r>
            <a:r>
              <a:rPr lang="ru-RU" sz="2400" dirty="0" smtClean="0"/>
              <a:t>поведена </a:t>
            </a:r>
            <a:r>
              <a:rPr lang="ru-RU" sz="2400" dirty="0" smtClean="0"/>
              <a:t>антикоррупционная экспертиза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7239000" cy="30267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dirty="0" smtClean="0">
                <a:latin typeface="Liberation Serif" pitchFamily="18" charset="0"/>
              </a:rPr>
              <a:t>Увеличение доли принятых в текущем году муниципальных нормативных правовых актов Сладковского сельского поселения, в отношении проектов которых проведена антикоррупционная экспертиза, от общего количества принятых в текущем году муниципальных нормативных правовых актов. </a:t>
            </a:r>
            <a:r>
              <a:rPr lang="ru-RU" sz="2400" b="1" dirty="0" smtClean="0">
                <a:latin typeface="Liberation Serif" pitchFamily="18" charset="0"/>
              </a:rPr>
              <a:t>2019 г. </a:t>
            </a:r>
            <a:r>
              <a:rPr lang="ru-RU" sz="2400" b="1" dirty="0" smtClean="0">
                <a:latin typeface="Liberation Serif" pitchFamily="18" charset="0"/>
              </a:rPr>
              <a:t>– 81 </a:t>
            </a:r>
            <a:r>
              <a:rPr lang="ru-RU" sz="2400" b="1" dirty="0" smtClean="0">
                <a:latin typeface="Liberation Serif" pitchFamily="18" charset="0"/>
              </a:rPr>
              <a:t>НПА.</a:t>
            </a:r>
            <a:endParaRPr lang="ru-RU" sz="2400" dirty="0" smtClean="0">
              <a:latin typeface="Liberation Serif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615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Отчет о выполнении плана в 2019 году по противодействию коррупции</vt:lpstr>
      <vt:lpstr>Постановление администрации Сладковского сельского поселения № 201/1 от 26.09.2018 г.  «Об утверждении Плана мероприятий по противодействию в Сладковском сельском поселении </vt:lpstr>
      <vt:lpstr>Установленные целевые показатели эффективности реализации Муниципального плана</vt:lpstr>
      <vt:lpstr>Установленные целевые показатели эффективности реализации Муниципального плана</vt:lpstr>
      <vt:lpstr>Формы контроля </vt:lpstr>
      <vt:lpstr>Количество писем направленных в Департамент противодействия коррупции за 2019 год </vt:lpstr>
      <vt:lpstr>Результаты социологического опроса</vt:lpstr>
      <vt:lpstr>Результаты социологического опроса</vt:lpstr>
      <vt:lpstr>Принятые в 2019 году муниципальные нормативно-правовые акты в отношении проектов которых поведена антикоррупционная экспертиза </vt:lpstr>
      <vt:lpstr>Распоряжение администрации Сладковского сельского поселения № 27/9 от 16.07.2018 г. « о назначении должностных лиц, ответственных за работу по профилактике коррупционных и иных правонарушений в администрации Сладковского сельского поселения»</vt:lpstr>
      <vt:lpstr>меры по повышению эффективности выявления ситуаций конфликта интересов, принимаемые в муниципальном образовании </vt:lpstr>
      <vt:lpstr>Сведения об анализе сведений о доходах, расходах, об имуществе и обязательствах имущественного характера, представляемых служащими</vt:lpstr>
      <vt:lpstr>Количество проведенных заседаний комиссий всего 7 </vt:lpstr>
      <vt:lpstr>Правовое и антикоррупционной просвещение муниципальных служащих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</dc:title>
  <dc:creator>Пользователь</dc:creator>
  <cp:lastModifiedBy>Пользователь</cp:lastModifiedBy>
  <cp:revision>14</cp:revision>
  <dcterms:created xsi:type="dcterms:W3CDTF">2020-02-21T07:01:06Z</dcterms:created>
  <dcterms:modified xsi:type="dcterms:W3CDTF">2020-02-25T04:46:37Z</dcterms:modified>
</cp:coreProperties>
</file>